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D2E2"/>
          </a:solidFill>
        </a:fill>
      </a:tcStyle>
    </a:wholeTbl>
    <a:band2H>
      <a:tcTxStyle b="def" i="def"/>
      <a:tcStyle>
        <a:tcBdr/>
        <a:fill>
          <a:solidFill>
            <a:srgbClr val="E8EAF1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7EF"/>
          </a:solidFill>
        </a:fill>
      </a:tcStyle>
    </a:wholeTbl>
    <a:band2H>
      <a:tcTxStyle b="def" i="def"/>
      <a:tcStyle>
        <a:tcBdr/>
        <a:fill>
          <a:solidFill>
            <a:srgbClr val="E7EC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DBDF"/>
          </a:solidFill>
        </a:fill>
      </a:tcStyle>
    </a:wholeTbl>
    <a:band2H>
      <a:tcTxStyle b="def" i="def"/>
      <a:tcStyle>
        <a:tcBdr/>
        <a:fill>
          <a:solidFill>
            <a:srgbClr val="EFEE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8"/>
          <p:cNvSpPr/>
          <p:nvPr/>
        </p:nvSpPr>
        <p:spPr>
          <a:xfrm>
            <a:off x="0" y="-1"/>
            <a:ext cx="12192000" cy="3701702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5" name="Rectangle 22"/>
          <p:cNvSpPr/>
          <p:nvPr/>
        </p:nvSpPr>
        <p:spPr>
          <a:xfrm flipV="1">
            <a:off x="7213575" y="3810001"/>
            <a:ext cx="4978428" cy="9109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6" name="Rectangle 23"/>
          <p:cNvSpPr/>
          <p:nvPr/>
        </p:nvSpPr>
        <p:spPr>
          <a:xfrm flipV="1">
            <a:off x="7213600" y="3897010"/>
            <a:ext cx="4978402" cy="192027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7" name="Rectangle 24"/>
          <p:cNvSpPr/>
          <p:nvPr/>
        </p:nvSpPr>
        <p:spPr>
          <a:xfrm flipV="1">
            <a:off x="7213600" y="4113388"/>
            <a:ext cx="4978402" cy="12703"/>
          </a:xfrm>
          <a:prstGeom prst="rect">
            <a:avLst/>
          </a:prstGeom>
          <a:solidFill>
            <a:schemeClr val="accent2">
              <a:alpha val="64999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8" name="Rectangle 25"/>
          <p:cNvSpPr/>
          <p:nvPr/>
        </p:nvSpPr>
        <p:spPr>
          <a:xfrm flipV="1">
            <a:off x="7213599" y="4164403"/>
            <a:ext cx="2621284" cy="18291"/>
          </a:xfrm>
          <a:prstGeom prst="rect">
            <a:avLst/>
          </a:prstGeom>
          <a:solidFill>
            <a:schemeClr val="accent2">
              <a:alpha val="6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29" name="Rectangle 26"/>
          <p:cNvSpPr/>
          <p:nvPr/>
        </p:nvSpPr>
        <p:spPr>
          <a:xfrm flipV="1">
            <a:off x="7213599" y="4197791"/>
            <a:ext cx="2621284" cy="12703"/>
          </a:xfrm>
          <a:prstGeom prst="rect">
            <a:avLst/>
          </a:prstGeom>
          <a:solidFill>
            <a:schemeClr val="accent2">
              <a:alpha val="64999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0" name="Rounded Rectangle 29"/>
          <p:cNvSpPr/>
          <p:nvPr/>
        </p:nvSpPr>
        <p:spPr>
          <a:xfrm>
            <a:off x="7213600" y="3962400"/>
            <a:ext cx="4084321" cy="27434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1" name="Rounded Rectangle 30"/>
          <p:cNvSpPr/>
          <p:nvPr/>
        </p:nvSpPr>
        <p:spPr>
          <a:xfrm>
            <a:off x="9835343" y="4060983"/>
            <a:ext cx="2133603" cy="3657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2" name="Rectangle 6"/>
          <p:cNvSpPr/>
          <p:nvPr/>
        </p:nvSpPr>
        <p:spPr>
          <a:xfrm>
            <a:off x="-1" y="3649662"/>
            <a:ext cx="12192005" cy="244172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3" name="Rectangle 9"/>
          <p:cNvSpPr/>
          <p:nvPr/>
        </p:nvSpPr>
        <p:spPr>
          <a:xfrm>
            <a:off x="-2" y="3675526"/>
            <a:ext cx="12192007" cy="14068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4" name="Rectangle 10"/>
          <p:cNvSpPr/>
          <p:nvPr/>
        </p:nvSpPr>
        <p:spPr>
          <a:xfrm flipV="1">
            <a:off x="8552067" y="3643091"/>
            <a:ext cx="3639933" cy="24843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5" name="Title Text"/>
          <p:cNvSpPr txBox="1"/>
          <p:nvPr>
            <p:ph type="title"/>
          </p:nvPr>
        </p:nvSpPr>
        <p:spPr>
          <a:xfrm>
            <a:off x="609600" y="2389009"/>
            <a:ext cx="11277600" cy="1470026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6" name="Body Level One…"/>
          <p:cNvSpPr txBox="1"/>
          <p:nvPr>
            <p:ph type="body" sz="quarter" idx="1"/>
          </p:nvPr>
        </p:nvSpPr>
        <p:spPr>
          <a:xfrm>
            <a:off x="609600" y="3899937"/>
            <a:ext cx="6604000" cy="1752603"/>
          </a:xfrm>
          <a:prstGeom prst="rect">
            <a:avLst/>
          </a:prstGeom>
        </p:spPr>
        <p:txBody>
          <a:bodyPr/>
          <a:lstStyle>
            <a:lvl1pPr marL="0" indent="64007">
              <a:buClrTx/>
              <a:buSzTx/>
              <a:buFontTx/>
              <a:buNone/>
              <a:defRPr sz="2400"/>
            </a:lvl1pPr>
            <a:lvl2pPr marL="0" indent="64007">
              <a:buClrTx/>
              <a:buSzTx/>
              <a:buFontTx/>
              <a:buNone/>
              <a:defRPr sz="2400"/>
            </a:lvl2pPr>
            <a:lvl3pPr marL="0" indent="64007">
              <a:buClrTx/>
              <a:buSzTx/>
              <a:buFontTx/>
              <a:buNone/>
              <a:defRPr sz="2400"/>
            </a:lvl3pPr>
            <a:lvl4pPr marL="0" indent="64007">
              <a:buClrTx/>
              <a:buSzTx/>
              <a:buFontTx/>
              <a:buNone/>
              <a:defRPr sz="2400"/>
            </a:lvl4pPr>
            <a:lvl5pPr marL="0" indent="64007">
              <a:buClrTx/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xfrm>
            <a:off x="11754538" y="33813"/>
            <a:ext cx="335862" cy="333084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xfrm>
            <a:off x="963084" y="1968319"/>
            <a:ext cx="10363201" cy="1362079"/>
          </a:xfrm>
          <a:prstGeom prst="rect">
            <a:avLst/>
          </a:prstGeom>
        </p:spPr>
        <p:txBody>
          <a:bodyPr anchor="b"/>
          <a:lstStyle>
            <a:lvl1pPr>
              <a:defRPr b="1" sz="4300">
                <a:ln w="12700" cap="flat">
                  <a:solidFill>
                    <a:srgbClr val="4397E2"/>
                  </a:solidFill>
                  <a:prstDash val="solid"/>
                  <a:round/>
                </a:ln>
                <a:solidFill>
                  <a:schemeClr val="accent2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963084" y="3367087"/>
            <a:ext cx="10363201" cy="1509715"/>
          </a:xfrm>
          <a:prstGeom prst="rect">
            <a:avLst/>
          </a:prstGeom>
        </p:spPr>
        <p:txBody>
          <a:bodyPr/>
          <a:lstStyle>
            <a:lvl1pPr marL="0" indent="45718">
              <a:buClrTx/>
              <a:buSzTx/>
              <a:buFontTx/>
              <a:buNone/>
              <a:defRPr sz="2100"/>
            </a:lvl1pPr>
            <a:lvl2pPr marL="0" indent="45718">
              <a:buClrTx/>
              <a:buSzTx/>
              <a:buFontTx/>
              <a:buNone/>
              <a:defRPr sz="2100"/>
            </a:lvl2pPr>
            <a:lvl3pPr marL="0" indent="45718">
              <a:buClrTx/>
              <a:buSzTx/>
              <a:buFontTx/>
              <a:buNone/>
              <a:defRPr sz="2100"/>
            </a:lvl3pPr>
            <a:lvl4pPr marL="0" indent="45718">
              <a:buClrTx/>
              <a:buSzTx/>
              <a:buFontTx/>
              <a:buNone/>
              <a:defRPr sz="2100"/>
            </a:lvl4pPr>
            <a:lvl5pPr marL="0" indent="45718"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half" idx="1"/>
          </p:nvPr>
        </p:nvSpPr>
        <p:spPr>
          <a:xfrm>
            <a:off x="609600" y="2249422"/>
            <a:ext cx="5384800" cy="434187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 marL="671361" indent="-259882">
              <a:defRPr sz="2000"/>
            </a:lvl2pPr>
            <a:lvl3pPr marL="947927" indent="-243838">
              <a:defRPr sz="2000"/>
            </a:lvl3pPr>
            <a:lvl4pPr marL="1201927" indent="-223519">
              <a:defRPr sz="2000"/>
            </a:lvl4pPr>
            <a:lvl5pPr marL="1410208" indent="-203200"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xfrm>
            <a:off x="508000" y="1143000"/>
            <a:ext cx="11176000" cy="106984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508000" y="2244968"/>
            <a:ext cx="5388865" cy="457202"/>
          </a:xfrm>
          <a:prstGeom prst="rect">
            <a:avLst/>
          </a:prstGeom>
          <a:solidFill>
            <a:srgbClr val="A1C4E3">
              <a:alpha val="25000"/>
            </a:srgbClr>
          </a:solidFill>
          <a:ln>
            <a:solidFill>
              <a:schemeClr val="accent2"/>
            </a:solidFill>
            <a:round/>
          </a:ln>
        </p:spPr>
        <p:txBody>
          <a:bodyPr anchor="ctr"/>
          <a:lstStyle>
            <a:lvl1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1pPr>
            <a:lvl2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2pPr>
            <a:lvl3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3pPr>
            <a:lvl4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4pPr>
            <a:lvl5pPr marL="0" indent="45718">
              <a:buClrTx/>
              <a:buSzTx/>
              <a:buFontTx/>
              <a:buNone/>
              <a:defRPr b="1" sz="1900">
                <a:solidFill>
                  <a:srgbClr val="41414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Text Placeholder 3"/>
          <p:cNvSpPr/>
          <p:nvPr>
            <p:ph type="body" sz="quarter" idx="13"/>
          </p:nvPr>
        </p:nvSpPr>
        <p:spPr>
          <a:xfrm>
            <a:off x="6294966" y="2244968"/>
            <a:ext cx="5389038" cy="457203"/>
          </a:xfrm>
          <a:prstGeom prst="rect">
            <a:avLst/>
          </a:prstGeom>
          <a:solidFill>
            <a:srgbClr val="A1C4E3">
              <a:alpha val="25000"/>
            </a:srgbClr>
          </a:solidFill>
          <a:ln>
            <a:solidFill>
              <a:schemeClr val="accent2"/>
            </a:solidFill>
            <a:round/>
          </a:ln>
        </p:spPr>
        <p:txBody>
          <a:bodyPr anchor="ctr"/>
          <a:lstStyle/>
          <a:p>
            <a:pPr marL="354785" indent="-248350" defTabSz="886968">
              <a:spcBef>
                <a:spcPts val="200"/>
              </a:spcBef>
              <a:defRPr sz="2716"/>
            </a:pP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xfrm>
            <a:off x="609600" y="1143000"/>
            <a:ext cx="10972800" cy="106984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Edit Master title style"/>
          <p:cNvSpPr txBox="1"/>
          <p:nvPr>
            <p:ph type="title" hasCustomPrompt="1"/>
          </p:nvPr>
        </p:nvSpPr>
        <p:spPr>
          <a:xfrm>
            <a:off x="7137995" y="1101970"/>
            <a:ext cx="4511043" cy="877827"/>
          </a:xfrm>
          <a:prstGeom prst="rect">
            <a:avLst/>
          </a:prstGeom>
        </p:spPr>
        <p:txBody>
          <a:bodyPr anchor="b"/>
          <a:lstStyle>
            <a:lvl1pPr>
              <a:defRPr b="1" sz="1800"/>
            </a:lvl1pPr>
          </a:lstStyle>
          <a:p>
            <a:pPr/>
            <a:r>
              <a:t>Edit Master title style</a:t>
            </a:r>
          </a:p>
        </p:txBody>
      </p:sp>
      <p:sp>
        <p:nvSpPr>
          <p:cNvPr id="97" name="Body Level One…"/>
          <p:cNvSpPr txBox="1"/>
          <p:nvPr>
            <p:ph type="body" idx="1"/>
          </p:nvPr>
        </p:nvSpPr>
        <p:spPr>
          <a:xfrm>
            <a:off x="203200" y="776287"/>
            <a:ext cx="6803136" cy="580508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693637" indent="-282157">
              <a:defRPr sz="3200"/>
            </a:lvl2pPr>
            <a:lvl3pPr marL="996696" indent="-292608">
              <a:defRPr sz="3200"/>
            </a:lvl3pPr>
            <a:lvl4pPr marL="1300274" indent="-321868">
              <a:defRPr sz="3200"/>
            </a:lvl4pPr>
            <a:lvl5pPr marL="1499616" indent="-292608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Text Placeholder 2"/>
          <p:cNvSpPr/>
          <p:nvPr>
            <p:ph type="body" sz="half" idx="13"/>
          </p:nvPr>
        </p:nvSpPr>
        <p:spPr>
          <a:xfrm>
            <a:off x="7137995" y="2010727"/>
            <a:ext cx="4511043" cy="4580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Text"/>
          <p:cNvSpPr txBox="1"/>
          <p:nvPr>
            <p:ph type="title"/>
          </p:nvPr>
        </p:nvSpPr>
        <p:spPr>
          <a:xfrm>
            <a:off x="7253913" y="1109160"/>
            <a:ext cx="782407" cy="4681640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107" name="Picture Placeholder 2"/>
          <p:cNvSpPr/>
          <p:nvPr>
            <p:ph type="pic" sz="half" idx="13"/>
          </p:nvPr>
        </p:nvSpPr>
        <p:spPr>
          <a:xfrm>
            <a:off x="538226" y="1143000"/>
            <a:ext cx="6096004" cy="4572000"/>
          </a:xfrm>
          <a:prstGeom prst="rect">
            <a:avLst/>
          </a:prstGeom>
          <a:ln w="50800">
            <a:solidFill>
              <a:srgbClr val="FFFFFF"/>
            </a:solidFill>
            <a:miter lim="800000"/>
          </a:ln>
          <a:effectLst>
            <a:outerShdw sx="100000" sy="100000" kx="0" ky="0" algn="b" rotWithShape="0" blurRad="63500" dist="31750" dir="4800000">
              <a:srgbClr val="000000">
                <a:alpha val="2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8" name="Body Level One…"/>
          <p:cNvSpPr txBox="1"/>
          <p:nvPr>
            <p:ph type="body" sz="quarter" idx="1"/>
          </p:nvPr>
        </p:nvSpPr>
        <p:spPr>
          <a:xfrm>
            <a:off x="8117923" y="3274309"/>
            <a:ext cx="3454403" cy="251649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13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13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13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13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7"/>
          <p:cNvSpPr/>
          <p:nvPr/>
        </p:nvSpPr>
        <p:spPr>
          <a:xfrm>
            <a:off x="-1" y="366819"/>
            <a:ext cx="12192005" cy="84410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3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rgbClr val="24285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4" name="Rectangle 29"/>
          <p:cNvSpPr/>
          <p:nvPr/>
        </p:nvSpPr>
        <p:spPr>
          <a:xfrm>
            <a:off x="-2" y="308275"/>
            <a:ext cx="12192007" cy="91445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5" name="Rectangle 30"/>
          <p:cNvSpPr/>
          <p:nvPr/>
        </p:nvSpPr>
        <p:spPr>
          <a:xfrm flipV="1">
            <a:off x="7213575" y="360247"/>
            <a:ext cx="4978428" cy="9108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6" name="Rectangle 31"/>
          <p:cNvSpPr/>
          <p:nvPr/>
        </p:nvSpPr>
        <p:spPr>
          <a:xfrm flipV="1">
            <a:off x="7213600" y="440113"/>
            <a:ext cx="4978402" cy="180038"/>
          </a:xfrm>
          <a:prstGeom prst="rect">
            <a:avLst/>
          </a:prstGeom>
          <a:solidFill>
            <a:schemeClr val="accent2">
              <a:alpha val="50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7" name="Rounded Rectangle 32"/>
          <p:cNvSpPr/>
          <p:nvPr/>
        </p:nvSpPr>
        <p:spPr>
          <a:xfrm>
            <a:off x="7209783" y="497503"/>
            <a:ext cx="4084323" cy="2743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8" name="Rounded Rectangle 33"/>
          <p:cNvSpPr/>
          <p:nvPr/>
        </p:nvSpPr>
        <p:spPr>
          <a:xfrm>
            <a:off x="9831527" y="588942"/>
            <a:ext cx="2133601" cy="36579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9" name="Rectangle 34"/>
          <p:cNvSpPr/>
          <p:nvPr/>
        </p:nvSpPr>
        <p:spPr>
          <a:xfrm>
            <a:off x="12113286" y="-2001"/>
            <a:ext cx="76838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0" name="Rectangle 35"/>
          <p:cNvSpPr/>
          <p:nvPr/>
        </p:nvSpPr>
        <p:spPr>
          <a:xfrm>
            <a:off x="12059308" y="-2001"/>
            <a:ext cx="36579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1" name="Rectangle 36"/>
          <p:cNvSpPr/>
          <p:nvPr/>
        </p:nvSpPr>
        <p:spPr>
          <a:xfrm>
            <a:off x="12033649" y="-2001"/>
            <a:ext cx="12703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2" name="Rectangle 37"/>
          <p:cNvSpPr/>
          <p:nvPr/>
        </p:nvSpPr>
        <p:spPr>
          <a:xfrm>
            <a:off x="11967229" y="-2001"/>
            <a:ext cx="36579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3" name="Rectangle 38"/>
          <p:cNvSpPr/>
          <p:nvPr/>
        </p:nvSpPr>
        <p:spPr>
          <a:xfrm>
            <a:off x="11887568" y="378"/>
            <a:ext cx="73155" cy="585220"/>
          </a:xfrm>
          <a:prstGeom prst="rect">
            <a:avLst/>
          </a:pr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4" name="Rectangle 39"/>
          <p:cNvSpPr/>
          <p:nvPr/>
        </p:nvSpPr>
        <p:spPr>
          <a:xfrm>
            <a:off x="11831046" y="378"/>
            <a:ext cx="12703" cy="585220"/>
          </a:xfrm>
          <a:prstGeom prst="rect">
            <a:avLst/>
          </a:prstGeom>
          <a:solidFill>
            <a:srgbClr val="FFFFFF">
              <a:alpha val="30196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15" name="Title Text"/>
          <p:cNvSpPr txBox="1"/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idx="1"/>
          </p:nvPr>
        </p:nvSpPr>
        <p:spPr>
          <a:xfrm>
            <a:off x="609600" y="2249422"/>
            <a:ext cx="10972800" cy="4325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11579787" y="34949"/>
            <a:ext cx="335862" cy="333084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b">
            <a:spAutoFit/>
          </a:bodyPr>
          <a:lstStyle>
            <a:lvl1pPr algn="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65758" marR="0" indent="-256031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•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1pPr>
      <a:lvl2pPr marL="677357" marR="0" indent="-26587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▫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2pPr>
      <a:lvl3pPr marL="960119" marR="0" indent="-25603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3pPr>
      <a:lvl4pPr marL="1234438" marR="0" indent="-256032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4pPr>
      <a:lvl5pPr marL="1463038" marR="0" indent="-256032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5pPr>
      <a:lvl6pPr marL="1710944" marR="0" indent="-28448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6pPr>
      <a:lvl7pPr marL="1965959" marR="0" indent="-320038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7pPr>
      <a:lvl8pPr marL="2188461" marR="0" indent="-341373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8pPr>
      <a:lvl9pPr marL="2423159" marR="0" indent="-36575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1F5FA0"/>
        </a:buClr>
        <a:buSzPct val="100000"/>
        <a:buFont typeface="Georgia"/>
        <a:buChar char="●"/>
        <a:tabLst/>
        <a:defRPr b="0" baseline="0" cap="none" i="0" spc="0" strike="noStrike" sz="2800" u="none">
          <a:solidFill>
            <a:srgbClr val="242852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kelaty.github.io/course-scheduling/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/>
          <p:nvPr>
            <p:ph type="ctrTitle"/>
          </p:nvPr>
        </p:nvSpPr>
        <p:spPr>
          <a:xfrm>
            <a:off x="541360" y="2134349"/>
            <a:ext cx="11277603" cy="1470028"/>
          </a:xfrm>
          <a:prstGeom prst="rect">
            <a:avLst/>
          </a:prstGeom>
        </p:spPr>
        <p:txBody>
          <a:bodyPr/>
          <a:lstStyle/>
          <a:p>
            <a:pPr/>
            <a:r>
              <a:t>Course Scheduling Using Constraint Satisfaction</a:t>
            </a:r>
          </a:p>
        </p:txBody>
      </p:sp>
      <p:sp>
        <p:nvSpPr>
          <p:cNvPr id="119" name="Subtitle 2"/>
          <p:cNvSpPr txBox="1"/>
          <p:nvPr>
            <p:ph type="subTitle" sz="quarter" idx="1"/>
          </p:nvPr>
        </p:nvSpPr>
        <p:spPr>
          <a:xfrm>
            <a:off x="564107" y="3933052"/>
            <a:ext cx="6604001" cy="175260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Manal Zneit		</a:t>
            </a:r>
          </a:p>
          <a:p>
            <a:pPr>
              <a:defRPr sz="2800"/>
            </a:pPr>
            <a:r>
              <a:t>Jonathan Kelaty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Data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</a:t>
            </a:r>
          </a:p>
        </p:txBody>
      </p:sp>
      <p:sp>
        <p:nvSpPr>
          <p:cNvPr id="122" name="Scrapped Hunter’s Fall 2020 courses…"/>
          <p:cNvSpPr txBox="1"/>
          <p:nvPr>
            <p:ph type="body" idx="1"/>
          </p:nvPr>
        </p:nvSpPr>
        <p:spPr>
          <a:xfrm>
            <a:off x="609600" y="2249421"/>
            <a:ext cx="10972800" cy="4325117"/>
          </a:xfrm>
          <a:prstGeom prst="rect">
            <a:avLst/>
          </a:prstGeom>
        </p:spPr>
        <p:txBody>
          <a:bodyPr/>
          <a:lstStyle/>
          <a:p>
            <a:pPr/>
            <a:r>
              <a:t>Scrapped Hunter’s Fall 2020 courses</a:t>
            </a:r>
          </a:p>
          <a:p>
            <a:pPr/>
            <a:r>
              <a:t>Normalization</a:t>
            </a:r>
          </a:p>
          <a:p>
            <a:pPr lvl="1" marL="667511" indent="-256030">
              <a:buChar char="•"/>
            </a:pPr>
            <a:r>
              <a:t>Wow, this data sucks!</a:t>
            </a:r>
          </a:p>
          <a:p>
            <a:pPr lvl="1" marL="667511" indent="-256030">
              <a:buChar char="•"/>
            </a:pPr>
            <a:r>
              <a:t>Where’s the rest of it??</a:t>
            </a:r>
          </a:p>
          <a:p>
            <a:pPr lvl="1" marL="667511" indent="-256030">
              <a:buChar char="•"/>
            </a:pPr>
            <a:r>
              <a:t>~2000 courses —&gt; ~1200 normalized</a:t>
            </a:r>
          </a:p>
          <a:p>
            <a:pPr/>
            <a:r>
              <a:t>Sections assigned relative time designations </a:t>
            </a:r>
          </a:p>
          <a:p>
            <a:pPr lvl="1" marL="667511" indent="-256030">
              <a:buChar char="•"/>
            </a:pPr>
            <a:r>
              <a:t>i.e. morning, afternoon, evening</a:t>
            </a:r>
          </a:p>
          <a:p>
            <a:pPr/>
            <a:r>
              <a:t>Preferences chosen randomly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Evaluation</a:t>
            </a:r>
          </a:p>
        </p:txBody>
      </p:sp>
      <p:sp>
        <p:nvSpPr>
          <p:cNvPr id="125" name="Problems:…"/>
          <p:cNvSpPr txBox="1"/>
          <p:nvPr>
            <p:ph type="body" idx="1"/>
          </p:nvPr>
        </p:nvSpPr>
        <p:spPr>
          <a:xfrm>
            <a:off x="609600" y="2249421"/>
            <a:ext cx="10972800" cy="4325117"/>
          </a:xfrm>
          <a:prstGeom prst="rect">
            <a:avLst/>
          </a:prstGeom>
        </p:spPr>
        <p:txBody>
          <a:bodyPr/>
          <a:lstStyle/>
          <a:p>
            <a:pPr marL="336497" indent="-235548" defTabSz="841247">
              <a:spcBef>
                <a:spcPts val="200"/>
              </a:spcBef>
              <a:defRPr sz="2500"/>
            </a:pPr>
            <a:r>
              <a:t>Problems: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No 1:1 correspondence to Hunter’s actual schedule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Difficult to define objective evaluation parameters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Large datasets too large to evaluate subjectively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Full dataset (1200 courses) is over-constrained</a:t>
            </a:r>
          </a:p>
          <a:p>
            <a:pPr lvl="2" marL="883308" indent="-235548" defTabSz="841247">
              <a:spcBef>
                <a:spcPts val="200"/>
              </a:spcBef>
              <a:buChar char="•"/>
              <a:defRPr sz="2500"/>
            </a:pPr>
            <a:r>
              <a:t>Randomization and limited timeslot domain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Lack of data</a:t>
            </a:r>
          </a:p>
          <a:p>
            <a:pPr lvl="2" marL="883308" indent="-235548" defTabSz="841247">
              <a:spcBef>
                <a:spcPts val="200"/>
              </a:spcBef>
              <a:buChar char="•"/>
              <a:defRPr sz="2500"/>
            </a:pPr>
            <a:r>
              <a:t>Instructors’ preferences, room capacities, course demand </a:t>
            </a:r>
          </a:p>
          <a:p>
            <a:pPr marL="336497" indent="-235548" defTabSz="841247">
              <a:spcBef>
                <a:spcPts val="200"/>
              </a:spcBef>
              <a:defRPr sz="2500"/>
            </a:pPr>
            <a:r>
              <a:t>Tested using dataset of 500 courses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Scheduler on average completes in 30 seconds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hallenges/Future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Challenges/Future Work</a:t>
            </a:r>
          </a:p>
        </p:txBody>
      </p:sp>
      <p:sp>
        <p:nvSpPr>
          <p:cNvPr id="128" name="Domain for timeslot…"/>
          <p:cNvSpPr txBox="1"/>
          <p:nvPr>
            <p:ph type="body" idx="1"/>
          </p:nvPr>
        </p:nvSpPr>
        <p:spPr>
          <a:xfrm>
            <a:off x="609600" y="2249421"/>
            <a:ext cx="10972800" cy="4325117"/>
          </a:xfrm>
          <a:prstGeom prst="rect">
            <a:avLst/>
          </a:prstGeom>
        </p:spPr>
        <p:txBody>
          <a:bodyPr/>
          <a:lstStyle/>
          <a:p>
            <a:pPr marL="336497" indent="-235548" defTabSz="841247">
              <a:spcBef>
                <a:spcPts val="200"/>
              </a:spcBef>
              <a:defRPr sz="2500"/>
            </a:pPr>
            <a:r>
              <a:t>Domain for timeslot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Difficult to define programmatically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Less granularity == more constrained 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As granularity increases, so does time complexity</a:t>
            </a:r>
          </a:p>
          <a:p>
            <a:pPr marL="336497" indent="-235548" defTabSz="841247">
              <a:spcBef>
                <a:spcPts val="200"/>
              </a:spcBef>
              <a:defRPr sz="2500"/>
            </a:pPr>
            <a:r>
              <a:t>Online classes and alternative session periods</a:t>
            </a:r>
          </a:p>
          <a:p>
            <a:pPr marL="336497" indent="-235548" defTabSz="841247">
              <a:spcBef>
                <a:spcPts val="200"/>
              </a:spcBef>
              <a:defRPr sz="2500"/>
            </a:pPr>
            <a:r>
              <a:t>Multiple professors</a:t>
            </a:r>
          </a:p>
          <a:p>
            <a:pPr marL="336497" indent="-235548" defTabSz="841247">
              <a:spcBef>
                <a:spcPts val="200"/>
              </a:spcBef>
              <a:defRPr sz="2500"/>
            </a:pPr>
            <a:r>
              <a:t>Contextual scheduling for optimal schedule distribution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Core/major requirements</a:t>
            </a:r>
          </a:p>
          <a:p>
            <a:pPr marL="336497" indent="-235548" defTabSz="841247">
              <a:spcBef>
                <a:spcPts val="200"/>
              </a:spcBef>
              <a:defRPr sz="2500"/>
            </a:pPr>
            <a:r>
              <a:t>More constraints</a:t>
            </a:r>
          </a:p>
          <a:p>
            <a:pPr lvl="1" marL="614109" indent="-235548" defTabSz="841247">
              <a:spcBef>
                <a:spcPts val="200"/>
              </a:spcBef>
              <a:buChar char="•"/>
              <a:defRPr sz="2500"/>
            </a:pPr>
            <a:r>
              <a:t>More data!!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isual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Visualization</a:t>
            </a:r>
          </a:p>
        </p:txBody>
      </p:sp>
      <p:sp>
        <p:nvSpPr>
          <p:cNvPr id="131" name="Visualization tool built using React/Heroku…"/>
          <p:cNvSpPr txBox="1"/>
          <p:nvPr>
            <p:ph type="body" idx="1"/>
          </p:nvPr>
        </p:nvSpPr>
        <p:spPr>
          <a:xfrm>
            <a:off x="609600" y="2249421"/>
            <a:ext cx="10972800" cy="4325117"/>
          </a:xfrm>
          <a:prstGeom prst="rect">
            <a:avLst/>
          </a:prstGeom>
        </p:spPr>
        <p:txBody>
          <a:bodyPr/>
          <a:lstStyle/>
          <a:p>
            <a:pPr/>
            <a:r>
              <a:t>Visualization tool built using React/Heroku</a:t>
            </a:r>
          </a:p>
          <a:p>
            <a:pPr/>
            <a:r>
              <a:t>Frontend built using React and hosted on GH pages</a:t>
            </a:r>
          </a:p>
          <a:p>
            <a:pPr lvl="1" marL="667511" indent="-256030">
              <a:buChar char="•"/>
            </a:pPr>
            <a:r>
              <a:t>Upload course and preferences data</a:t>
            </a:r>
          </a:p>
          <a:p>
            <a:pPr lvl="1" marL="667511" indent="-256030">
              <a:buChar char="•"/>
            </a:pPr>
            <a:r>
              <a:t>View/interact with schedule</a:t>
            </a:r>
          </a:p>
          <a:p>
            <a:pPr/>
            <a:r>
              <a:t>Backend built using Heroku</a:t>
            </a:r>
          </a:p>
          <a:p>
            <a:pPr lvl="1" marL="667511" indent="-256030">
              <a:buChar char="•"/>
            </a:pPr>
            <a:r>
              <a:t>API request to run python scheduler and return schedule</a:t>
            </a:r>
          </a:p>
          <a:p>
            <a:pPr/>
            <a:r>
              <a:t>Filter for constrained variables</a:t>
            </a:r>
          </a:p>
          <a:p>
            <a:pPr lvl="1" marL="667511" indent="-256030">
              <a:buChar char="•"/>
            </a:pPr>
            <a:r>
              <a:t>Instructor and room assignments</a:t>
            </a:r>
          </a:p>
          <a:p>
            <a: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2" invalidUrl="" action="" tgtFrame="" tooltip="" history="1" highlightClick="0" endSnd="0"/>
              </a:rPr>
              <a:t>Visualization tool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Visualization Demo"/>
          <p:cNvSpPr txBox="1"/>
          <p:nvPr>
            <p:ph type="title"/>
          </p:nvPr>
        </p:nvSpPr>
        <p:spPr>
          <a:xfrm>
            <a:off x="609600" y="1143000"/>
            <a:ext cx="10972800" cy="1069848"/>
          </a:xfrm>
          <a:prstGeom prst="rect">
            <a:avLst/>
          </a:prstGeom>
        </p:spPr>
        <p:txBody>
          <a:bodyPr/>
          <a:lstStyle/>
          <a:p>
            <a:pPr/>
            <a:r>
              <a:t>Visualization Demo</a:t>
            </a:r>
          </a:p>
        </p:txBody>
      </p:sp>
      <p:pic>
        <p:nvPicPr>
          <p:cNvPr id="134" name="Demo.mov" descr="Dem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710962" y="2139002"/>
            <a:ext cx="6770076" cy="42312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66666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raining presentation">
  <a:themeElements>
    <a:clrScheme name="Training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00FF"/>
      </a:hlink>
      <a:folHlink>
        <a:srgbClr val="FF00FF"/>
      </a:folHlink>
    </a:clrScheme>
    <a:fontScheme name="Training presentat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raining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raining presentation">
  <a:themeElements>
    <a:clrScheme name="Training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00FF"/>
      </a:hlink>
      <a:folHlink>
        <a:srgbClr val="FF00FF"/>
      </a:folHlink>
    </a:clrScheme>
    <a:fontScheme name="Training presentatio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raining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